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80" r:id="rId6"/>
    <p:sldId id="283" r:id="rId7"/>
    <p:sldId id="257" r:id="rId8"/>
    <p:sldId id="270" r:id="rId9"/>
    <p:sldId id="258" r:id="rId10"/>
    <p:sldId id="259" r:id="rId11"/>
    <p:sldId id="284" r:id="rId12"/>
    <p:sldId id="261" r:id="rId13"/>
    <p:sldId id="282" r:id="rId14"/>
    <p:sldId id="264" r:id="rId15"/>
    <p:sldId id="262" r:id="rId16"/>
    <p:sldId id="268" r:id="rId17"/>
    <p:sldId id="269" r:id="rId18"/>
    <p:sldId id="271" r:id="rId19"/>
    <p:sldId id="265" r:id="rId20"/>
    <p:sldId id="272" r:id="rId21"/>
    <p:sldId id="263" r:id="rId22"/>
    <p:sldId id="273" r:id="rId23"/>
    <p:sldId id="274" r:id="rId24"/>
    <p:sldId id="277" r:id="rId25"/>
    <p:sldId id="278" r:id="rId26"/>
    <p:sldId id="279" r:id="rId27"/>
    <p:sldId id="275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Nicholson" userId="85d85bb8-c83a-4c46-8c16-fcb7b56f18aa" providerId="ADAL" clId="{06BE240E-6F6B-4963-A5F7-9E122870C551}"/>
    <pc:docChg chg="undo custSel addSld delSld modSld sldOrd">
      <pc:chgData name="Louise Nicholson" userId="85d85bb8-c83a-4c46-8c16-fcb7b56f18aa" providerId="ADAL" clId="{06BE240E-6F6B-4963-A5F7-9E122870C551}" dt="2024-04-18T06:21:30.263" v="426" actId="1076"/>
      <pc:docMkLst>
        <pc:docMk/>
      </pc:docMkLst>
      <pc:sldChg chg="modSp mod">
        <pc:chgData name="Louise Nicholson" userId="85d85bb8-c83a-4c46-8c16-fcb7b56f18aa" providerId="ADAL" clId="{06BE240E-6F6B-4963-A5F7-9E122870C551}" dt="2024-04-07T18:03:26.246" v="142" actId="20577"/>
        <pc:sldMkLst>
          <pc:docMk/>
          <pc:sldMk cId="1116944196" sldId="262"/>
        </pc:sldMkLst>
        <pc:spChg chg="mod">
          <ac:chgData name="Louise Nicholson" userId="85d85bb8-c83a-4c46-8c16-fcb7b56f18aa" providerId="ADAL" clId="{06BE240E-6F6B-4963-A5F7-9E122870C551}" dt="2024-04-07T17:59:58.884" v="39" actId="20577"/>
          <ac:spMkLst>
            <pc:docMk/>
            <pc:sldMk cId="1116944196" sldId="262"/>
            <ac:spMk id="2" creationId="{00000000-0000-0000-0000-000000000000}"/>
          </ac:spMkLst>
        </pc:spChg>
        <pc:spChg chg="mod">
          <ac:chgData name="Louise Nicholson" userId="85d85bb8-c83a-4c46-8c16-fcb7b56f18aa" providerId="ADAL" clId="{06BE240E-6F6B-4963-A5F7-9E122870C551}" dt="2024-04-07T18:03:26.246" v="142" actId="20577"/>
          <ac:spMkLst>
            <pc:docMk/>
            <pc:sldMk cId="1116944196" sldId="262"/>
            <ac:spMk id="3" creationId="{00000000-0000-0000-0000-000000000000}"/>
          </ac:spMkLst>
        </pc:spChg>
      </pc:sldChg>
      <pc:sldChg chg="ord">
        <pc:chgData name="Louise Nicholson" userId="85d85bb8-c83a-4c46-8c16-fcb7b56f18aa" providerId="ADAL" clId="{06BE240E-6F6B-4963-A5F7-9E122870C551}" dt="2024-04-17T14:21:38.546" v="301"/>
        <pc:sldMkLst>
          <pc:docMk/>
          <pc:sldMk cId="473440053" sldId="263"/>
        </pc:sldMkLst>
      </pc:sldChg>
      <pc:sldChg chg="modSp mod">
        <pc:chgData name="Louise Nicholson" userId="85d85bb8-c83a-4c46-8c16-fcb7b56f18aa" providerId="ADAL" clId="{06BE240E-6F6B-4963-A5F7-9E122870C551}" dt="2024-04-07T18:10:33.050" v="294" actId="20577"/>
        <pc:sldMkLst>
          <pc:docMk/>
          <pc:sldMk cId="2075566638" sldId="265"/>
        </pc:sldMkLst>
        <pc:spChg chg="mod">
          <ac:chgData name="Louise Nicholson" userId="85d85bb8-c83a-4c46-8c16-fcb7b56f18aa" providerId="ADAL" clId="{06BE240E-6F6B-4963-A5F7-9E122870C551}" dt="2024-04-07T18:10:33.050" v="294" actId="20577"/>
          <ac:spMkLst>
            <pc:docMk/>
            <pc:sldMk cId="2075566638" sldId="265"/>
            <ac:spMk id="3" creationId="{00000000-0000-0000-0000-000000000000}"/>
          </ac:spMkLst>
        </pc:spChg>
      </pc:sldChg>
      <pc:sldChg chg="modSp mod">
        <pc:chgData name="Louise Nicholson" userId="85d85bb8-c83a-4c46-8c16-fcb7b56f18aa" providerId="ADAL" clId="{06BE240E-6F6B-4963-A5F7-9E122870C551}" dt="2024-04-07T18:03:46.754" v="164" actId="20577"/>
        <pc:sldMkLst>
          <pc:docMk/>
          <pc:sldMk cId="1418783518" sldId="268"/>
        </pc:sldMkLst>
        <pc:spChg chg="mod">
          <ac:chgData name="Louise Nicholson" userId="85d85bb8-c83a-4c46-8c16-fcb7b56f18aa" providerId="ADAL" clId="{06BE240E-6F6B-4963-A5F7-9E122870C551}" dt="2024-04-07T18:03:46.754" v="164" actId="20577"/>
          <ac:spMkLst>
            <pc:docMk/>
            <pc:sldMk cId="1418783518" sldId="268"/>
            <ac:spMk id="2" creationId="{00000000-0000-0000-0000-000000000000}"/>
          </ac:spMkLst>
        </pc:spChg>
      </pc:sldChg>
      <pc:sldChg chg="modSp mod">
        <pc:chgData name="Louise Nicholson" userId="85d85bb8-c83a-4c46-8c16-fcb7b56f18aa" providerId="ADAL" clId="{06BE240E-6F6B-4963-A5F7-9E122870C551}" dt="2024-04-07T18:08:33.875" v="244" actId="20577"/>
        <pc:sldMkLst>
          <pc:docMk/>
          <pc:sldMk cId="2855416414" sldId="269"/>
        </pc:sldMkLst>
        <pc:spChg chg="mod">
          <ac:chgData name="Louise Nicholson" userId="85d85bb8-c83a-4c46-8c16-fcb7b56f18aa" providerId="ADAL" clId="{06BE240E-6F6B-4963-A5F7-9E122870C551}" dt="2024-04-07T18:08:33.875" v="244" actId="20577"/>
          <ac:spMkLst>
            <pc:docMk/>
            <pc:sldMk cId="2855416414" sldId="269"/>
            <ac:spMk id="3" creationId="{00000000-0000-0000-0000-000000000000}"/>
          </ac:spMkLst>
        </pc:spChg>
      </pc:sldChg>
      <pc:sldChg chg="modSp mod">
        <pc:chgData name="Louise Nicholson" userId="85d85bb8-c83a-4c46-8c16-fcb7b56f18aa" providerId="ADAL" clId="{06BE240E-6F6B-4963-A5F7-9E122870C551}" dt="2024-04-07T18:09:28.420" v="292" actId="27636"/>
        <pc:sldMkLst>
          <pc:docMk/>
          <pc:sldMk cId="2403823581" sldId="271"/>
        </pc:sldMkLst>
        <pc:spChg chg="mod">
          <ac:chgData name="Louise Nicholson" userId="85d85bb8-c83a-4c46-8c16-fcb7b56f18aa" providerId="ADAL" clId="{06BE240E-6F6B-4963-A5F7-9E122870C551}" dt="2024-04-07T18:09:28.420" v="292" actId="27636"/>
          <ac:spMkLst>
            <pc:docMk/>
            <pc:sldMk cId="2403823581" sldId="271"/>
            <ac:spMk id="3" creationId="{00000000-0000-0000-0000-000000000000}"/>
          </ac:spMkLst>
        </pc:spChg>
      </pc:sldChg>
      <pc:sldChg chg="modSp mod">
        <pc:chgData name="Louise Nicholson" userId="85d85bb8-c83a-4c46-8c16-fcb7b56f18aa" providerId="ADAL" clId="{06BE240E-6F6B-4963-A5F7-9E122870C551}" dt="2024-04-18T06:18:59.187" v="386" actId="20577"/>
        <pc:sldMkLst>
          <pc:docMk/>
          <pc:sldMk cId="3665495281" sldId="273"/>
        </pc:sldMkLst>
        <pc:spChg chg="mod">
          <ac:chgData name="Louise Nicholson" userId="85d85bb8-c83a-4c46-8c16-fcb7b56f18aa" providerId="ADAL" clId="{06BE240E-6F6B-4963-A5F7-9E122870C551}" dt="2024-04-18T06:18:59.187" v="386" actId="20577"/>
          <ac:spMkLst>
            <pc:docMk/>
            <pc:sldMk cId="3665495281" sldId="273"/>
            <ac:spMk id="2" creationId="{00000000-0000-0000-0000-000000000000}"/>
          </ac:spMkLst>
        </pc:spChg>
      </pc:sldChg>
      <pc:sldChg chg="modSp mod">
        <pc:chgData name="Louise Nicholson" userId="85d85bb8-c83a-4c46-8c16-fcb7b56f18aa" providerId="ADAL" clId="{06BE240E-6F6B-4963-A5F7-9E122870C551}" dt="2024-04-18T06:21:13.926" v="416" actId="1076"/>
        <pc:sldMkLst>
          <pc:docMk/>
          <pc:sldMk cId="1320982264" sldId="275"/>
        </pc:sldMkLst>
        <pc:spChg chg="mod">
          <ac:chgData name="Louise Nicholson" userId="85d85bb8-c83a-4c46-8c16-fcb7b56f18aa" providerId="ADAL" clId="{06BE240E-6F6B-4963-A5F7-9E122870C551}" dt="2024-04-18T06:21:10.026" v="415" actId="1076"/>
          <ac:spMkLst>
            <pc:docMk/>
            <pc:sldMk cId="1320982264" sldId="275"/>
            <ac:spMk id="7" creationId="{24C87FB8-F1D6-EC84-8565-8BACA2F81373}"/>
          </ac:spMkLst>
        </pc:spChg>
        <pc:picChg chg="mod">
          <ac:chgData name="Louise Nicholson" userId="85d85bb8-c83a-4c46-8c16-fcb7b56f18aa" providerId="ADAL" clId="{06BE240E-6F6B-4963-A5F7-9E122870C551}" dt="2024-04-18T06:21:06.924" v="414" actId="1076"/>
          <ac:picMkLst>
            <pc:docMk/>
            <pc:sldMk cId="1320982264" sldId="275"/>
            <ac:picMk id="3" creationId="{EE8DA21F-0F9A-1814-9A3F-12C32316EE2F}"/>
          </ac:picMkLst>
        </pc:picChg>
        <pc:picChg chg="mod">
          <ac:chgData name="Louise Nicholson" userId="85d85bb8-c83a-4c46-8c16-fcb7b56f18aa" providerId="ADAL" clId="{06BE240E-6F6B-4963-A5F7-9E122870C551}" dt="2024-04-18T06:21:13.926" v="416" actId="1076"/>
          <ac:picMkLst>
            <pc:docMk/>
            <pc:sldMk cId="1320982264" sldId="275"/>
            <ac:picMk id="5" creationId="{3AC066F4-20E2-8C45-2E3B-3F7AB599F38B}"/>
          </ac:picMkLst>
        </pc:picChg>
      </pc:sldChg>
      <pc:sldChg chg="modSp mod">
        <pc:chgData name="Louise Nicholson" userId="85d85bb8-c83a-4c46-8c16-fcb7b56f18aa" providerId="ADAL" clId="{06BE240E-6F6B-4963-A5F7-9E122870C551}" dt="2024-04-18T06:17:39.968" v="310" actId="20577"/>
        <pc:sldMkLst>
          <pc:docMk/>
          <pc:sldMk cId="2356315783" sldId="283"/>
        </pc:sldMkLst>
        <pc:spChg chg="mod">
          <ac:chgData name="Louise Nicholson" userId="85d85bb8-c83a-4c46-8c16-fcb7b56f18aa" providerId="ADAL" clId="{06BE240E-6F6B-4963-A5F7-9E122870C551}" dt="2024-04-18T06:17:39.968" v="310" actId="20577"/>
          <ac:spMkLst>
            <pc:docMk/>
            <pc:sldMk cId="2356315783" sldId="283"/>
            <ac:spMk id="3" creationId="{00000000-0000-0000-0000-000000000000}"/>
          </ac:spMkLst>
        </pc:spChg>
      </pc:sldChg>
      <pc:sldChg chg="modSp mod">
        <pc:chgData name="Louise Nicholson" userId="85d85bb8-c83a-4c46-8c16-fcb7b56f18aa" providerId="ADAL" clId="{06BE240E-6F6B-4963-A5F7-9E122870C551}" dt="2024-04-07T18:05:19.068" v="214" actId="33524"/>
        <pc:sldMkLst>
          <pc:docMk/>
          <pc:sldMk cId="4128524736" sldId="284"/>
        </pc:sldMkLst>
        <pc:spChg chg="mod">
          <ac:chgData name="Louise Nicholson" userId="85d85bb8-c83a-4c46-8c16-fcb7b56f18aa" providerId="ADAL" clId="{06BE240E-6F6B-4963-A5F7-9E122870C551}" dt="2024-04-07T18:05:19.068" v="214" actId="33524"/>
          <ac:spMkLst>
            <pc:docMk/>
            <pc:sldMk cId="4128524736" sldId="284"/>
            <ac:spMk id="2" creationId="{00000000-0000-0000-0000-000000000000}"/>
          </ac:spMkLst>
        </pc:spChg>
        <pc:spChg chg="mod">
          <ac:chgData name="Louise Nicholson" userId="85d85bb8-c83a-4c46-8c16-fcb7b56f18aa" providerId="ADAL" clId="{06BE240E-6F6B-4963-A5F7-9E122870C551}" dt="2024-04-07T17:59:44.760" v="37" actId="20577"/>
          <ac:spMkLst>
            <pc:docMk/>
            <pc:sldMk cId="4128524736" sldId="284"/>
            <ac:spMk id="3" creationId="{00000000-0000-0000-0000-000000000000}"/>
          </ac:spMkLst>
        </pc:spChg>
      </pc:sldChg>
      <pc:sldChg chg="new del">
        <pc:chgData name="Louise Nicholson" userId="85d85bb8-c83a-4c46-8c16-fcb7b56f18aa" providerId="ADAL" clId="{06BE240E-6F6B-4963-A5F7-9E122870C551}" dt="2024-04-07T18:11:17.138" v="296" actId="680"/>
        <pc:sldMkLst>
          <pc:docMk/>
          <pc:sldMk cId="34664092" sldId="285"/>
        </pc:sldMkLst>
      </pc:sldChg>
      <pc:sldChg chg="delSp modSp new mod">
        <pc:chgData name="Louise Nicholson" userId="85d85bb8-c83a-4c46-8c16-fcb7b56f18aa" providerId="ADAL" clId="{06BE240E-6F6B-4963-A5F7-9E122870C551}" dt="2024-04-18T06:21:30.263" v="426" actId="1076"/>
        <pc:sldMkLst>
          <pc:docMk/>
          <pc:sldMk cId="3631996543" sldId="285"/>
        </pc:sldMkLst>
        <pc:spChg chg="mod">
          <ac:chgData name="Louise Nicholson" userId="85d85bb8-c83a-4c46-8c16-fcb7b56f18aa" providerId="ADAL" clId="{06BE240E-6F6B-4963-A5F7-9E122870C551}" dt="2024-04-18T06:21:30.263" v="426" actId="1076"/>
          <ac:spMkLst>
            <pc:docMk/>
            <pc:sldMk cId="3631996543" sldId="285"/>
            <ac:spMk id="2" creationId="{D644110D-C161-D313-9A78-0F168EE222A3}"/>
          </ac:spMkLst>
        </pc:spChg>
        <pc:spChg chg="del">
          <ac:chgData name="Louise Nicholson" userId="85d85bb8-c83a-4c46-8c16-fcb7b56f18aa" providerId="ADAL" clId="{06BE240E-6F6B-4963-A5F7-9E122870C551}" dt="2024-04-07T18:42:26.164" v="299" actId="478"/>
          <ac:spMkLst>
            <pc:docMk/>
            <pc:sldMk cId="3631996543" sldId="285"/>
            <ac:spMk id="3" creationId="{795392B1-C0C0-CD74-705B-4A60A167BE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425B-7FC1-4977-B034-323FB2B59FD8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B4CD-FE80-4A2C-85CC-200B32EA6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33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425B-7FC1-4977-B034-323FB2B59FD8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B4CD-FE80-4A2C-85CC-200B32EA6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1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425B-7FC1-4977-B034-323FB2B59FD8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B4CD-FE80-4A2C-85CC-200B32EA6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7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425B-7FC1-4977-B034-323FB2B59FD8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B4CD-FE80-4A2C-85CC-200B32EA6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9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425B-7FC1-4977-B034-323FB2B59FD8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B4CD-FE80-4A2C-85CC-200B32EA6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4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425B-7FC1-4977-B034-323FB2B59FD8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B4CD-FE80-4A2C-85CC-200B32EA6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425B-7FC1-4977-B034-323FB2B59FD8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B4CD-FE80-4A2C-85CC-200B32EA6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425B-7FC1-4977-B034-323FB2B59FD8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B4CD-FE80-4A2C-85CC-200B32EA6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77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425B-7FC1-4977-B034-323FB2B59FD8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B4CD-FE80-4A2C-85CC-200B32EA6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425B-7FC1-4977-B034-323FB2B59FD8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B4CD-FE80-4A2C-85CC-200B32EA6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7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425B-7FC1-4977-B034-323FB2B59FD8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B4CD-FE80-4A2C-85CC-200B32EA6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425B-7FC1-4977-B034-323FB2B59FD8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B4CD-FE80-4A2C-85CC-200B32EA6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0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lickview.co.uk/free-teaching-resources/puber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class-clips-video/pshe-ks2-operation-ouch-how-are-babies-made/zrnnf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718" y="3578292"/>
            <a:ext cx="9144000" cy="1049176"/>
          </a:xfrm>
        </p:spPr>
        <p:txBody>
          <a:bodyPr>
            <a:normAutofit/>
          </a:bodyPr>
          <a:lstStyle/>
          <a:p>
            <a:r>
              <a:rPr lang="en-GB" sz="4900" dirty="0">
                <a:latin typeface="Comic Sans MS" panose="030F0702030302020204" pitchFamily="66" charset="0"/>
              </a:rPr>
              <a:t>RSE and SAT’s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84194"/>
            <a:ext cx="9144000" cy="1655762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Stretton Handley CE (VC) Primary School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Wednesday 17</a:t>
            </a:r>
            <a:r>
              <a:rPr lang="en-GB" sz="4000" baseline="30000" dirty="0">
                <a:latin typeface="Comic Sans MS" panose="030F0702030302020204" pitchFamily="66" charset="0"/>
              </a:rPr>
              <a:t>th</a:t>
            </a:r>
            <a:r>
              <a:rPr lang="en-GB" sz="4000" dirty="0">
                <a:latin typeface="Comic Sans MS" panose="030F0702030302020204" pitchFamily="66" charset="0"/>
              </a:rPr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60599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Maths – year 2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Arithmetic test – 15 minutes (25 marks)</a:t>
            </a:r>
          </a:p>
          <a:p>
            <a:r>
              <a:rPr lang="en-GB" sz="4800" dirty="0">
                <a:latin typeface="Comic Sans MS" panose="030F0702030302020204" pitchFamily="66" charset="0"/>
              </a:rPr>
              <a:t>Reasoning, problem solving and fluency – 35 minutes (35 marks)</a:t>
            </a:r>
          </a:p>
        </p:txBody>
      </p:sp>
    </p:spTree>
    <p:extLst>
      <p:ext uri="{BB962C8B-B14F-4D97-AF65-F5344CB8AC3E}">
        <p14:creationId xmlns:p14="http://schemas.microsoft.com/office/powerpoint/2010/main" val="165821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Writing (year 2 and year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No external test</a:t>
            </a: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Continuous assessment</a:t>
            </a: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Possibility of moderation of teacher assessment</a:t>
            </a:r>
          </a:p>
        </p:txBody>
      </p:sp>
    </p:spTree>
    <p:extLst>
      <p:ext uri="{BB962C8B-B14F-4D97-AF65-F5344CB8AC3E}">
        <p14:creationId xmlns:p14="http://schemas.microsoft.com/office/powerpoint/2010/main" val="370478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Year 6 SAT’s Week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 Monday 13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May - English Grammar, Punctuation and Spelling (45 minutes). </a:t>
            </a:r>
          </a:p>
          <a:p>
            <a:r>
              <a:rPr lang="en-GB" dirty="0">
                <a:latin typeface="Comic Sans MS" panose="030F0702030302020204" pitchFamily="66" charset="0"/>
              </a:rPr>
              <a:t>Tuesday 14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May – Reading paper (1 hour)</a:t>
            </a:r>
          </a:p>
          <a:p>
            <a:r>
              <a:rPr lang="en-GB" dirty="0">
                <a:latin typeface="Comic Sans MS" panose="030F0702030302020204" pitchFamily="66" charset="0"/>
              </a:rPr>
              <a:t>Wednesday 15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May – Maths Paper 1 – Arithmetic (30 minutes). Maths paper 2 – Reasoning (45 minutes)</a:t>
            </a:r>
          </a:p>
          <a:p>
            <a:r>
              <a:rPr lang="en-GB" dirty="0">
                <a:latin typeface="Comic Sans MS" panose="030F0702030302020204" pitchFamily="66" charset="0"/>
              </a:rPr>
              <a:t>Thursday 16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May – Maths Paper 3 – Reasoning (45 minutes)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Breakfast club at 8.00am for all </a:t>
            </a:r>
            <a:r>
              <a:rPr lang="en-GB" sz="35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Year 6</a:t>
            </a:r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 children: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Breakfast Booster - the week before SATs 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Chill and Chat - during SAT’s week. </a:t>
            </a:r>
          </a:p>
          <a:p>
            <a:pPr marL="0" indent="0">
              <a:buNone/>
            </a:pPr>
            <a:r>
              <a:rPr lang="en-GB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Toast, cereal and drinks will be provided – there is no additional cost.</a:t>
            </a:r>
          </a:p>
        </p:txBody>
      </p:sp>
    </p:spTree>
    <p:extLst>
      <p:ext uri="{BB962C8B-B14F-4D97-AF65-F5344CB8AC3E}">
        <p14:creationId xmlns:p14="http://schemas.microsoft.com/office/powerpoint/2010/main" val="111694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Year 2 non compulsory SAT’s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Any time during May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Children do the assessments as part of their classroom routine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The children are very used to similar materials as part of their everyday learning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Children are assessed in Reading and Maths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Writing is a teacher assessment or progress over time</a:t>
            </a:r>
          </a:p>
        </p:txBody>
      </p:sp>
    </p:spTree>
    <p:extLst>
      <p:ext uri="{BB962C8B-B14F-4D97-AF65-F5344CB8AC3E}">
        <p14:creationId xmlns:p14="http://schemas.microsoft.com/office/powerpoint/2010/main" val="141878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Year 1 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10</a:t>
            </a:r>
            <a:r>
              <a:rPr lang="en-GB" sz="3500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th</a:t>
            </a:r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 – 14</a:t>
            </a:r>
            <a:r>
              <a:rPr lang="en-GB" sz="3500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th</a:t>
            </a:r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 June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Children read a set of words – some real words and some ‘Alien’ words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Score out of 40. 32 is the pass mark.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Children are very used to the words and the materials used for this assessment.</a:t>
            </a:r>
          </a:p>
        </p:txBody>
      </p:sp>
    </p:spTree>
    <p:extLst>
      <p:ext uri="{BB962C8B-B14F-4D97-AF65-F5344CB8AC3E}">
        <p14:creationId xmlns:p14="http://schemas.microsoft.com/office/powerpoint/2010/main" val="285541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Year 4 x-tables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n-GB" sz="3500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rd</a:t>
            </a:r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 June – 14</a:t>
            </a:r>
            <a:r>
              <a:rPr lang="en-GB" sz="3500" baseline="30000" dirty="0">
                <a:solidFill>
                  <a:srgbClr val="7030A0"/>
                </a:solidFill>
                <a:latin typeface="Comic Sans MS" panose="030F0702030302020204" pitchFamily="66" charset="0"/>
              </a:rPr>
              <a:t>th</a:t>
            </a:r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 June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25 questions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6 seconds per question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Online</a:t>
            </a:r>
          </a:p>
          <a:p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Children get a score out of 25</a:t>
            </a:r>
          </a:p>
          <a:p>
            <a:endParaRPr lang="en-GB" sz="35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500" dirty="0">
                <a:solidFill>
                  <a:srgbClr val="7030A0"/>
                </a:solidFill>
                <a:latin typeface="Comic Sans MS" panose="030F0702030302020204" pitchFamily="66" charset="0"/>
              </a:rPr>
              <a:t>https://www.timestables.co.uk/multiplication-tables-check/</a:t>
            </a:r>
          </a:p>
        </p:txBody>
      </p:sp>
    </p:spTree>
    <p:extLst>
      <p:ext uri="{BB962C8B-B14F-4D97-AF65-F5344CB8AC3E}">
        <p14:creationId xmlns:p14="http://schemas.microsoft.com/office/powerpoint/2010/main" val="240382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6 SATs are marked externally and returned to school in July</a:t>
            </a:r>
          </a:p>
          <a:p>
            <a:r>
              <a:rPr lang="en-GB" dirty="0">
                <a:latin typeface="Comic Sans MS" panose="030F0702030302020204" pitchFamily="66" charset="0"/>
              </a:rPr>
              <a:t>Year 2 SATs are marked by class teachers and then a selection moderated</a:t>
            </a:r>
          </a:p>
          <a:p>
            <a:r>
              <a:rPr lang="en-GB" dirty="0">
                <a:latin typeface="Comic Sans MS" panose="030F0702030302020204" pitchFamily="66" charset="0"/>
              </a:rPr>
              <a:t>Phonics is assessed by class teachers</a:t>
            </a:r>
          </a:p>
          <a:p>
            <a:r>
              <a:rPr lang="en-GB" dirty="0">
                <a:latin typeface="Comic Sans MS" panose="030F0702030302020204" pitchFamily="66" charset="0"/>
              </a:rPr>
              <a:t>X tables test is marked on line and the results available 24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June</a:t>
            </a:r>
          </a:p>
        </p:txBody>
      </p:sp>
    </p:spTree>
    <p:extLst>
      <p:ext uri="{BB962C8B-B14F-4D97-AF65-F5344CB8AC3E}">
        <p14:creationId xmlns:p14="http://schemas.microsoft.com/office/powerpoint/2010/main" val="207556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Remember….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fontAlgn="base">
              <a:buNone/>
            </a:pPr>
            <a:r>
              <a:rPr lang="en-GB" i="0" dirty="0">
                <a:solidFill>
                  <a:srgbClr val="141414"/>
                </a:solidFill>
                <a:effectLst/>
                <a:latin typeface="Comic Sans MS" panose="030F0702030302020204" pitchFamily="66" charset="0"/>
              </a:rPr>
              <a:t>SATs don't measure sports, SATs don't measure art,</a:t>
            </a:r>
          </a:p>
          <a:p>
            <a:pPr marL="0" indent="0" algn="l" fontAlgn="base">
              <a:buNone/>
            </a:pPr>
            <a:r>
              <a:rPr lang="en-GB" i="0" dirty="0">
                <a:solidFill>
                  <a:srgbClr val="141414"/>
                </a:solidFill>
                <a:effectLst/>
                <a:latin typeface="Comic Sans MS" panose="030F0702030302020204" pitchFamily="66" charset="0"/>
              </a:rPr>
              <a:t>SATs don't measure music, or the kindness in your heart.</a:t>
            </a:r>
          </a:p>
          <a:p>
            <a:pPr marL="0" indent="0" algn="l" fontAlgn="base">
              <a:buNone/>
            </a:pPr>
            <a:r>
              <a:rPr lang="en-GB" i="0" dirty="0">
                <a:solidFill>
                  <a:srgbClr val="141414"/>
                </a:solidFill>
                <a:effectLst/>
                <a:latin typeface="Comic Sans MS" panose="030F0702030302020204" pitchFamily="66" charset="0"/>
              </a:rPr>
              <a:t>SATs don't see your beauty, SATs don't know your worth,</a:t>
            </a:r>
          </a:p>
          <a:p>
            <a:pPr marL="0" indent="0" algn="l" fontAlgn="base">
              <a:buNone/>
            </a:pPr>
            <a:r>
              <a:rPr lang="en-GB" i="0" dirty="0">
                <a:solidFill>
                  <a:srgbClr val="141414"/>
                </a:solidFill>
                <a:effectLst/>
                <a:latin typeface="Comic Sans MS" panose="030F0702030302020204" pitchFamily="66" charset="0"/>
              </a:rPr>
              <a:t>SATs don't see the reasons you were put upon this earth.</a:t>
            </a:r>
          </a:p>
          <a:p>
            <a:pPr marL="0" indent="0" algn="l" fontAlgn="base">
              <a:buNone/>
            </a:pPr>
            <a:r>
              <a:rPr lang="en-GB" i="0" dirty="0">
                <a:solidFill>
                  <a:srgbClr val="141414"/>
                </a:solidFill>
                <a:effectLst/>
                <a:latin typeface="Comic Sans MS" panose="030F0702030302020204" pitchFamily="66" charset="0"/>
              </a:rPr>
              <a:t>SATs don't see your magic, how you make others smile,</a:t>
            </a:r>
          </a:p>
          <a:p>
            <a:pPr marL="0" indent="0" algn="l" fontAlgn="base">
              <a:buNone/>
            </a:pPr>
            <a:r>
              <a:rPr lang="en-GB" i="0" dirty="0">
                <a:solidFill>
                  <a:srgbClr val="141414"/>
                </a:solidFill>
                <a:effectLst/>
                <a:latin typeface="Comic Sans MS" panose="030F0702030302020204" pitchFamily="66" charset="0"/>
              </a:rPr>
              <a:t>SATs don't time how quickly you can run a mile.</a:t>
            </a:r>
          </a:p>
          <a:p>
            <a:pPr marL="0" indent="0" algn="l" fontAlgn="base">
              <a:buNone/>
            </a:pPr>
            <a:r>
              <a:rPr lang="en-GB" i="0" dirty="0">
                <a:solidFill>
                  <a:srgbClr val="141414"/>
                </a:solidFill>
                <a:effectLst/>
                <a:latin typeface="Comic Sans MS" panose="030F0702030302020204" pitchFamily="66" charset="0"/>
              </a:rPr>
              <a:t>SATs don't hear your laughter, or see you've come this far,</a:t>
            </a:r>
          </a:p>
          <a:p>
            <a:pPr marL="0" indent="0" algn="l" fontAlgn="base">
              <a:buNone/>
            </a:pPr>
            <a:r>
              <a:rPr lang="en-GB" i="0" dirty="0">
                <a:solidFill>
                  <a:srgbClr val="141414"/>
                </a:solidFill>
                <a:effectLst/>
                <a:latin typeface="Comic Sans MS" panose="030F0702030302020204" pitchFamily="66" charset="0"/>
              </a:rPr>
              <a:t>SATs are just a tiny glimpse of who you really are.</a:t>
            </a:r>
          </a:p>
          <a:p>
            <a:pPr marL="0" indent="0" algn="l" fontAlgn="base">
              <a:buNone/>
            </a:pPr>
            <a:r>
              <a:rPr lang="en-GB" i="0" dirty="0">
                <a:solidFill>
                  <a:srgbClr val="141414"/>
                </a:solidFill>
                <a:effectLst/>
                <a:latin typeface="Comic Sans MS" panose="030F0702030302020204" pitchFamily="66" charset="0"/>
              </a:rPr>
              <a:t>So sitting at your table, with a pencil and your test,</a:t>
            </a:r>
          </a:p>
          <a:p>
            <a:pPr marL="0" indent="0" algn="l" fontAlgn="base">
              <a:buNone/>
            </a:pPr>
            <a:r>
              <a:rPr lang="en-GB" i="0" dirty="0">
                <a:solidFill>
                  <a:srgbClr val="141414"/>
                </a:solidFill>
                <a:effectLst/>
                <a:latin typeface="Comic Sans MS" panose="030F0702030302020204" pitchFamily="66" charset="0"/>
              </a:rPr>
              <a:t>Remember SATs aren't who you are, remember you're the best.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5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How you can help your child: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Reading!</a:t>
            </a:r>
          </a:p>
          <a:p>
            <a:r>
              <a:rPr lang="en-GB" dirty="0">
                <a:latin typeface="Comic Sans MS" panose="030F0702030302020204" pitchFamily="66" charset="0"/>
              </a:rPr>
              <a:t>Do what you are already doing. Support them with their homework.</a:t>
            </a:r>
          </a:p>
          <a:p>
            <a:r>
              <a:rPr lang="en-GB" dirty="0">
                <a:latin typeface="Comic Sans MS" panose="030F0702030302020204" pitchFamily="66" charset="0"/>
              </a:rPr>
              <a:t>Talk through any concerns or areas they are unsure about. </a:t>
            </a:r>
            <a:r>
              <a:rPr lang="en-GB" b="1" u="sng" dirty="0">
                <a:latin typeface="Comic Sans MS" panose="030F0702030302020204" pitchFamily="66" charset="0"/>
              </a:rPr>
              <a:t>See</a:t>
            </a:r>
            <a:r>
              <a:rPr lang="en-GB" dirty="0">
                <a:latin typeface="Comic Sans MS" panose="030F0702030302020204" pitchFamily="66" charset="0"/>
              </a:rPr>
              <a:t> the teacher but don’t stress!</a:t>
            </a:r>
          </a:p>
          <a:p>
            <a:r>
              <a:rPr lang="en-GB" dirty="0">
                <a:latin typeface="Comic Sans MS" panose="030F0702030302020204" pitchFamily="66" charset="0"/>
              </a:rPr>
              <a:t>Revision Guides</a:t>
            </a:r>
          </a:p>
          <a:p>
            <a:r>
              <a:rPr lang="en-GB" dirty="0">
                <a:latin typeface="Comic Sans MS" panose="030F0702030302020204" pitchFamily="66" charset="0"/>
              </a:rPr>
              <a:t>Have an early night!</a:t>
            </a:r>
          </a:p>
          <a:p>
            <a:r>
              <a:rPr lang="en-GB" dirty="0">
                <a:latin typeface="Comic Sans MS" panose="030F0702030302020204" pitchFamily="66" charset="0"/>
              </a:rPr>
              <a:t>Have a good breakfast!</a:t>
            </a:r>
          </a:p>
          <a:p>
            <a:r>
              <a:rPr lang="en-GB" dirty="0">
                <a:latin typeface="Comic Sans MS" panose="030F0702030302020204" pitchFamily="66" charset="0"/>
              </a:rPr>
              <a:t>If they are ill, let the school know as soon as possible.</a:t>
            </a:r>
          </a:p>
        </p:txBody>
      </p:sp>
    </p:spTree>
    <p:extLst>
      <p:ext uri="{BB962C8B-B14F-4D97-AF65-F5344CB8AC3E}">
        <p14:creationId xmlns:p14="http://schemas.microsoft.com/office/powerpoint/2010/main" val="473440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351" y="15221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RSE (Relationships and Sex Education)</a:t>
            </a:r>
          </a:p>
        </p:txBody>
      </p:sp>
    </p:spTree>
    <p:extLst>
      <p:ext uri="{BB962C8B-B14F-4D97-AF65-F5344CB8AC3E}">
        <p14:creationId xmlns:p14="http://schemas.microsoft.com/office/powerpoint/2010/main" val="366549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09845"/>
            <a:ext cx="9144000" cy="1049176"/>
          </a:xfrm>
        </p:spPr>
        <p:txBody>
          <a:bodyPr>
            <a:normAutofit fontScale="90000"/>
          </a:bodyPr>
          <a:lstStyle/>
          <a:p>
            <a:r>
              <a:rPr lang="en-GB" sz="8800" dirty="0">
                <a:latin typeface="Comic Sans MS" panose="030F0702030302020204" pitchFamily="66" charset="0"/>
              </a:rPr>
              <a:t>Year 2 and 6 SATs</a:t>
            </a:r>
            <a:br>
              <a:rPr lang="en-GB" sz="8800" dirty="0">
                <a:latin typeface="Comic Sans MS" panose="030F0702030302020204" pitchFamily="66" charset="0"/>
              </a:rPr>
            </a:br>
            <a:r>
              <a:rPr lang="en-GB" sz="4900" dirty="0">
                <a:latin typeface="Comic Sans MS" panose="030F0702030302020204" pitchFamily="66" charset="0"/>
              </a:rPr>
              <a:t>Phonics testing</a:t>
            </a:r>
            <a:br>
              <a:rPr lang="en-GB" sz="4900" dirty="0">
                <a:latin typeface="Comic Sans MS" panose="030F0702030302020204" pitchFamily="66" charset="0"/>
              </a:rPr>
            </a:br>
            <a:r>
              <a:rPr lang="en-GB" sz="4900" dirty="0">
                <a:latin typeface="Comic Sans MS" panose="030F0702030302020204" pitchFamily="66" charset="0"/>
              </a:rPr>
              <a:t>x tables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Stretton Handley CE (VC) Primary School 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Wednesday 17</a:t>
            </a:r>
            <a:r>
              <a:rPr lang="en-GB" sz="4000" baseline="30000" dirty="0">
                <a:latin typeface="Comic Sans MS" panose="030F0702030302020204" pitchFamily="66" charset="0"/>
              </a:rPr>
              <a:t>th</a:t>
            </a:r>
            <a:r>
              <a:rPr lang="en-GB" sz="4000" dirty="0">
                <a:latin typeface="Comic Sans MS" panose="030F0702030302020204" pitchFamily="66" charset="0"/>
              </a:rPr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373214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C87FB8-F1D6-EC84-8565-8BACA2F81373}"/>
              </a:ext>
            </a:extLst>
          </p:cNvPr>
          <p:cNvSpPr txBox="1"/>
          <p:nvPr/>
        </p:nvSpPr>
        <p:spPr>
          <a:xfrm>
            <a:off x="569167" y="429208"/>
            <a:ext cx="10189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RSE – Part of a the wider PSHCE (personal, social, health and citizenship education) curriculum)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DF6F7D-489A-C7C2-CE6A-50D3FF287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49" t="22721" r="18266" b="25306"/>
          <a:stretch/>
        </p:blipFill>
        <p:spPr>
          <a:xfrm>
            <a:off x="923731" y="2183534"/>
            <a:ext cx="10021078" cy="45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6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01256"/>
              </p:ext>
            </p:extLst>
          </p:nvPr>
        </p:nvGraphicFramePr>
        <p:xfrm>
          <a:off x="1863733" y="908722"/>
          <a:ext cx="8568952" cy="4572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7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Begin to learn about the physical and emotional changes during puberty.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Understand how the need to keep clean changes during puberty.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Understand how girls and boy’s bodies change in puberty.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9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Understand how to deal with physical changes e.g. periods , 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Some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 of these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activities are done as a whole class or in single gender groups as an opportunity to explore questions further. It is important that both Boys and Girls learn about each others changes.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Explain a range of emotional changes during puberty and how to deal with them.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Consider how different qualities impact on friendships/relationships.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Reflect on the need for love and trust in a range of relationships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7528" y="300226"/>
            <a:ext cx="3346198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Year 5 RSE curriculum</a:t>
            </a:r>
          </a:p>
        </p:txBody>
      </p:sp>
    </p:spTree>
    <p:extLst>
      <p:ext uri="{BB962C8B-B14F-4D97-AF65-F5344CB8AC3E}">
        <p14:creationId xmlns:p14="http://schemas.microsoft.com/office/powerpoint/2010/main" val="1771859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528" y="300226"/>
            <a:ext cx="3346198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Year 6 RSE curriculum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47529" y="908720"/>
          <a:ext cx="8045105" cy="5486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04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Revise and develop their understanding of puberty. 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Introduce boys: wet dreams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Introduce girls: FGM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752" marR="5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Understand that the pressure to conform to gender and body stereotypes comes from media and peer pressure. 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Address the issue of homophobia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752" marR="5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Recognise</a:t>
                      </a: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 the difference between healthy and unhealthy friendships and relationships, and understand their right to physical boundaries. 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752" marR="5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Understand how a baby is conceived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752" marR="5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Understand how babies are born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752" marR="5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Understand the influence of the media when forming views on sex and relationships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Arial"/>
                      </a:endParaRPr>
                    </a:p>
                  </a:txBody>
                  <a:tcPr marL="56752" marR="5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11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528" y="300226"/>
            <a:ext cx="3346198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Year 6 RSE curriculum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94868"/>
              </p:ext>
            </p:extLst>
          </p:nvPr>
        </p:nvGraphicFramePr>
        <p:xfrm>
          <a:off x="1875431" y="1052736"/>
          <a:ext cx="8045105" cy="4267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04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7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Understand how to keep themselves safe 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e.g. using the internet and other technology (l</a:t>
                      </a:r>
                      <a:r>
                        <a:rPr lang="en-US" sz="2000" i="1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inked with e-safety work)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Safe from being exploited by others (Alright Charlie)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752" marR="5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Consider why some people get married or have marriage and stable relationships, and how this is important for family life.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752" marR="5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Consider when an adult may be ready for parenthood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752" marR="5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Know that there are ways in which adults choose to avoid pregnancy. 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752" marR="5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Develop awareness of the pressures to conform to gender and some strategies on how to deal with gender based prejudice. 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omic Sans MS" panose="030F0702030302020204" pitchFamily="66" charset="0"/>
                          <a:ea typeface="Times New Roman"/>
                          <a:cs typeface="Arial"/>
                        </a:rPr>
                        <a:t> 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56752" marR="56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145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C87FB8-F1D6-EC84-8565-8BACA2F81373}"/>
              </a:ext>
            </a:extLst>
          </p:cNvPr>
          <p:cNvSpPr txBox="1"/>
          <p:nvPr/>
        </p:nvSpPr>
        <p:spPr>
          <a:xfrm>
            <a:off x="625151" y="436049"/>
            <a:ext cx="10189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Teaching </a:t>
            </a:r>
            <a:r>
              <a:rPr lang="en-GB" sz="3600" dirty="0">
                <a:latin typeface="Comic Sans MS" panose="030F0702030302020204" pitchFamily="66" charset="0"/>
                <a:hlinkClick r:id="rId2"/>
              </a:rPr>
              <a:t>materials</a:t>
            </a:r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DA21F-0F9A-1814-9A3F-12C32316E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72" t="16531" r="12755" b="6233"/>
          <a:stretch/>
        </p:blipFill>
        <p:spPr>
          <a:xfrm>
            <a:off x="223933" y="1364393"/>
            <a:ext cx="5704115" cy="4429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C066F4-20E2-8C45-2E3B-3F7AB599F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18" t="16599" r="14975" b="4762"/>
          <a:stretch/>
        </p:blipFill>
        <p:spPr>
          <a:xfrm>
            <a:off x="6063813" y="1329732"/>
            <a:ext cx="5503036" cy="44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2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110D-C161-D313-9A78-0F168EE2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96" y="1008937"/>
            <a:ext cx="10515600" cy="1325563"/>
          </a:xfrm>
        </p:spPr>
        <p:txBody>
          <a:bodyPr/>
          <a:lstStyle/>
          <a:p>
            <a:r>
              <a:rPr lang="en-GB" sz="4400" dirty="0">
                <a:latin typeface="Comic Sans MS" panose="030F0702030302020204" pitchFamily="66" charset="0"/>
              </a:rPr>
              <a:t>Year 6 - How babies are </a:t>
            </a:r>
            <a:r>
              <a:rPr lang="en-GB" sz="4400" dirty="0">
                <a:latin typeface="Comic Sans MS" panose="030F0702030302020204" pitchFamily="66" charset="0"/>
                <a:hlinkClick r:id="rId2"/>
              </a:rPr>
              <a:t>made</a:t>
            </a:r>
            <a:br>
              <a:rPr lang="en-GB" sz="4400" dirty="0">
                <a:latin typeface="Comic Sans MS" panose="030F0702030302020204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99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3641"/>
            <a:ext cx="9144000" cy="1049176"/>
          </a:xfrm>
        </p:spPr>
        <p:txBody>
          <a:bodyPr>
            <a:normAutofit fontScale="90000"/>
          </a:bodyPr>
          <a:lstStyle/>
          <a:p>
            <a:r>
              <a:rPr lang="en-GB" sz="8800" dirty="0">
                <a:latin typeface="Comic Sans MS" panose="030F0702030302020204" pitchFamily="66" charset="0"/>
              </a:rPr>
              <a:t>Year 2</a:t>
            </a:r>
            <a:endParaRPr lang="en-GB" sz="49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7172"/>
            <a:ext cx="9144000" cy="1655762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SAT’s for Year 2 pupils are now non-compulsory. 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We have ordered the optional copies. They are very useful for supporting children with their next steps. Year 2 data will not be shared this year.</a:t>
            </a:r>
          </a:p>
        </p:txBody>
      </p:sp>
    </p:spTree>
    <p:extLst>
      <p:ext uri="{BB962C8B-B14F-4D97-AF65-F5344CB8AC3E}">
        <p14:creationId xmlns:p14="http://schemas.microsoft.com/office/powerpoint/2010/main" val="235631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SATs - The story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94" y="143373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First SAT’s papers 1988. </a:t>
            </a:r>
          </a:p>
          <a:p>
            <a:r>
              <a:rPr lang="en-GB" dirty="0">
                <a:latin typeface="Comic Sans MS" panose="030F0702030302020204" pitchFamily="66" charset="0"/>
              </a:rPr>
              <a:t>1988 Education reform act meant that all teachers were trained in assessment.</a:t>
            </a:r>
          </a:p>
          <a:p>
            <a:r>
              <a:rPr lang="en-GB" dirty="0">
                <a:latin typeface="Comic Sans MS" panose="030F0702030302020204" pitchFamily="66" charset="0"/>
              </a:rPr>
              <a:t>Assessment important for knowing what children need to learn next and to inform teachers planning.</a:t>
            </a:r>
          </a:p>
          <a:p>
            <a:r>
              <a:rPr lang="en-GB" dirty="0">
                <a:latin typeface="Comic Sans MS" panose="030F0702030302020204" pitchFamily="66" charset="0"/>
              </a:rPr>
              <a:t>Then SAT’s became a benchmark by which to measure how good a school was by progress made between assessment points</a:t>
            </a:r>
          </a:p>
          <a:p>
            <a:r>
              <a:rPr lang="en-GB" dirty="0">
                <a:latin typeface="Comic Sans MS" panose="030F0702030302020204" pitchFamily="66" charset="0"/>
              </a:rPr>
              <a:t>During COVID, there were no SAT’s – children still achieved, still made progress and schools still continued to provide a good education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21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SATs at Stretton Handley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94" y="1433739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It is important that the children do well and do their best</a:t>
            </a:r>
          </a:p>
          <a:p>
            <a:r>
              <a:rPr lang="en-GB" dirty="0">
                <a:latin typeface="Comic Sans MS" panose="030F0702030302020204" pitchFamily="66" charset="0"/>
              </a:rPr>
              <a:t>It is just as important that children have a broad and balanced curriculum which prepares them for life in our world today</a:t>
            </a:r>
          </a:p>
          <a:p>
            <a:r>
              <a:rPr lang="en-GB" dirty="0">
                <a:latin typeface="Comic Sans MS" panose="030F0702030302020204" pitchFamily="66" charset="0"/>
              </a:rPr>
              <a:t>SATs week for year 6 is the same as any other week but better!</a:t>
            </a:r>
          </a:p>
          <a:p>
            <a:r>
              <a:rPr lang="en-GB" dirty="0">
                <a:latin typeface="Comic Sans MS" panose="030F0702030302020204" pitchFamily="66" charset="0"/>
              </a:rPr>
              <a:t>Continue to praise children for the things they do well and encourage them to do their best.</a:t>
            </a:r>
          </a:p>
        </p:txBody>
      </p:sp>
    </p:spTree>
    <p:extLst>
      <p:ext uri="{BB962C8B-B14F-4D97-AF65-F5344CB8AC3E}">
        <p14:creationId xmlns:p14="http://schemas.microsoft.com/office/powerpoint/2010/main" val="401616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What is tested: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6000" dirty="0">
                <a:latin typeface="Comic Sans MS" panose="030F0702030302020204" pitchFamily="66" charset="0"/>
              </a:rPr>
              <a:t>Spelling, Grammar and Punctuation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6000" dirty="0">
                <a:latin typeface="Comic Sans MS" panose="030F0702030302020204" pitchFamily="66" charset="0"/>
              </a:rPr>
              <a:t>Reading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6000" dirty="0">
                <a:latin typeface="Comic Sans MS" panose="030F0702030302020204" pitchFamily="66" charset="0"/>
              </a:rPr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195479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Reading – Year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1 test </a:t>
            </a:r>
          </a:p>
          <a:p>
            <a:r>
              <a:rPr lang="en-GB" sz="5400" dirty="0">
                <a:latin typeface="Comic Sans MS" panose="030F0702030302020204" pitchFamily="66" charset="0"/>
              </a:rPr>
              <a:t>1 hour ( Three pieces of text, getting gradually more challenging)</a:t>
            </a:r>
          </a:p>
          <a:p>
            <a:r>
              <a:rPr lang="en-GB" sz="5400" dirty="0">
                <a:latin typeface="Comic Sans MS" panose="030F0702030302020204" pitchFamily="66" charset="0"/>
              </a:rPr>
              <a:t>Total of 50 marks</a:t>
            </a:r>
          </a:p>
        </p:txBody>
      </p:sp>
    </p:spTree>
    <p:extLst>
      <p:ext uri="{BB962C8B-B14F-4D97-AF65-F5344CB8AC3E}">
        <p14:creationId xmlns:p14="http://schemas.microsoft.com/office/powerpoint/2010/main" val="344393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Reading – Year 2 (non-compulsory)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Paper 1 and paper 2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  <a:p>
            <a:r>
              <a:rPr lang="en-GB" sz="5400" dirty="0">
                <a:latin typeface="Comic Sans MS" panose="030F0702030302020204" pitchFamily="66" charset="0"/>
              </a:rPr>
              <a:t>No set time limit</a:t>
            </a:r>
          </a:p>
        </p:txBody>
      </p:sp>
    </p:spTree>
    <p:extLst>
      <p:ext uri="{BB962C8B-B14F-4D97-AF65-F5344CB8AC3E}">
        <p14:creationId xmlns:p14="http://schemas.microsoft.com/office/powerpoint/2010/main" val="412852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Maths – Year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3 papers</a:t>
            </a:r>
          </a:p>
          <a:p>
            <a:r>
              <a:rPr lang="en-GB" sz="5400" dirty="0">
                <a:latin typeface="Comic Sans MS" panose="030F0702030302020204" pitchFamily="66" charset="0"/>
              </a:rPr>
              <a:t>Paper 1 Arithmetic – 30 minutes around 36 questions (40 marks)</a:t>
            </a:r>
          </a:p>
          <a:p>
            <a:r>
              <a:rPr lang="en-GB" sz="5400" dirty="0">
                <a:latin typeface="Comic Sans MS" panose="030F0702030302020204" pitchFamily="66" charset="0"/>
              </a:rPr>
              <a:t>Paper 2 and 3 Reasoning – 40 minutes ( 35 marks per paper)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06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009d62-6b88-481e-9efc-2a7af1be6a73" xsi:nil="true"/>
    <lcf76f155ced4ddcb4097134ff3c332f xmlns="e3130f3e-fc29-4fa3-b0f9-b8bb24bca33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8A74469A54E7418BBF1A25AEE346E4" ma:contentTypeVersion="16" ma:contentTypeDescription="Create a new document." ma:contentTypeScope="" ma:versionID="df07858f30d3d043ebaf131fae7f8409">
  <xsd:schema xmlns:xsd="http://www.w3.org/2001/XMLSchema" xmlns:xs="http://www.w3.org/2001/XMLSchema" xmlns:p="http://schemas.microsoft.com/office/2006/metadata/properties" xmlns:ns2="e3130f3e-fc29-4fa3-b0f9-b8bb24bca333" xmlns:ns3="99009d62-6b88-481e-9efc-2a7af1be6a73" targetNamespace="http://schemas.microsoft.com/office/2006/metadata/properties" ma:root="true" ma:fieldsID="06187daffc75a2886c0930fb32ac7e43" ns2:_="" ns3:_="">
    <xsd:import namespace="e3130f3e-fc29-4fa3-b0f9-b8bb24bca333"/>
    <xsd:import namespace="99009d62-6b88-481e-9efc-2a7af1be6a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30f3e-fc29-4fa3-b0f9-b8bb24bca3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c63924c-10e2-4f9e-b547-2685449843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09d62-6b88-481e-9efc-2a7af1be6a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0d607ef-7d61-4288-b495-7eace2bd7f8b}" ma:internalName="TaxCatchAll" ma:showField="CatchAllData" ma:web="99009d62-6b88-481e-9efc-2a7af1be6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881E8E-5F84-496E-A1A3-DFB18215CF54}">
  <ds:schemaRefs>
    <ds:schemaRef ds:uri="http://schemas.microsoft.com/office/2006/metadata/properties"/>
    <ds:schemaRef ds:uri="http://schemas.microsoft.com/office/infopath/2007/PartnerControls"/>
    <ds:schemaRef ds:uri="99009d62-6b88-481e-9efc-2a7af1be6a73"/>
    <ds:schemaRef ds:uri="e3130f3e-fc29-4fa3-b0f9-b8bb24bca333"/>
  </ds:schemaRefs>
</ds:datastoreItem>
</file>

<file path=customXml/itemProps2.xml><?xml version="1.0" encoding="utf-8"?>
<ds:datastoreItem xmlns:ds="http://schemas.openxmlformats.org/officeDocument/2006/customXml" ds:itemID="{1B65309E-0AAD-4E01-8765-653A9AE24E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EC58D0-94F4-47F9-9982-A7CB85F73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130f3e-fc29-4fa3-b0f9-b8bb24bca333"/>
    <ds:schemaRef ds:uri="99009d62-6b88-481e-9efc-2a7af1be6a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</TotalTime>
  <Words>1199</Words>
  <Application>Microsoft Office PowerPoint</Application>
  <PresentationFormat>Widescreen</PresentationFormat>
  <Paragraphs>138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Wingdings</vt:lpstr>
      <vt:lpstr>Office Theme</vt:lpstr>
      <vt:lpstr>RSE and SAT’s</vt:lpstr>
      <vt:lpstr>Year 2 and 6 SATs Phonics testing x tables testing</vt:lpstr>
      <vt:lpstr>Year 2</vt:lpstr>
      <vt:lpstr>SATs - The story so far…</vt:lpstr>
      <vt:lpstr>SATs at Stretton Handley</vt:lpstr>
      <vt:lpstr>What is tested: </vt:lpstr>
      <vt:lpstr>Reading – Year 6</vt:lpstr>
      <vt:lpstr>Reading – Year 2 (non-compulsory)</vt:lpstr>
      <vt:lpstr>Maths – Year 6</vt:lpstr>
      <vt:lpstr>Maths – year 2 (Optional)</vt:lpstr>
      <vt:lpstr>Writing (year 2 and year 6)</vt:lpstr>
      <vt:lpstr>Year 6 SAT’s Week 2024</vt:lpstr>
      <vt:lpstr>Year 2 non compulsory SAT’s 2023</vt:lpstr>
      <vt:lpstr>Year 1 phonics</vt:lpstr>
      <vt:lpstr>Year 4 x-tables test</vt:lpstr>
      <vt:lpstr>Results</vt:lpstr>
      <vt:lpstr>Remember….</vt:lpstr>
      <vt:lpstr>How you can help your child:</vt:lpstr>
      <vt:lpstr>RSE (Relationships and Sex Education)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6 - How babies are made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SAT’s</dc:title>
  <dc:creator>G Hartley</dc:creator>
  <cp:lastModifiedBy>Louise Nicholson</cp:lastModifiedBy>
  <cp:revision>16</cp:revision>
  <dcterms:created xsi:type="dcterms:W3CDTF">2016-11-23T14:42:05Z</dcterms:created>
  <dcterms:modified xsi:type="dcterms:W3CDTF">2024-04-18T06:21:43Z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0x010100BB8A74469A54E7418BBF1A25AEE346E4</vt:lpwstr>
  </property>
</Properties>
</file>